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8" r:id="rId4"/>
    <p:sldId id="259" r:id="rId5"/>
    <p:sldId id="260" r:id="rId6"/>
    <p:sldId id="275" r:id="rId7"/>
    <p:sldId id="276" r:id="rId8"/>
    <p:sldId id="277" r:id="rId9"/>
    <p:sldId id="278" r:id="rId10"/>
    <p:sldId id="279" r:id="rId11"/>
    <p:sldId id="292" r:id="rId12"/>
    <p:sldId id="272" r:id="rId13"/>
    <p:sldId id="269" r:id="rId14"/>
    <p:sldId id="262" r:id="rId15"/>
    <p:sldId id="264" r:id="rId16"/>
    <p:sldId id="263" r:id="rId17"/>
    <p:sldId id="265" r:id="rId18"/>
    <p:sldId id="290" r:id="rId19"/>
    <p:sldId id="291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73" r:id="rId30"/>
    <p:sldId id="270" r:id="rId31"/>
    <p:sldId id="274" r:id="rId32"/>
    <p:sldId id="271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63868" autoAdjust="0"/>
  </p:normalViewPr>
  <p:slideViewPr>
    <p:cSldViewPr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E8B1C-9C91-4D3F-83C4-250A4EA478D7}" type="datetimeFigureOut">
              <a:rPr lang="en-ID" smtClean="0"/>
              <a:t>03/16/2022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5F49-5C9A-471D-AEE2-273E3E06714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705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021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117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31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8087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720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256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647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012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Scheduler (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penjadwalan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)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otak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di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balik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pengaturan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workflow di Airflow//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atau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jika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dianalogikan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, Scheduler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“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petugas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”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bertanggung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jawab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dalam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memantau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1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semua</a:t>
            </a:r>
            <a:r>
              <a:rPr lang="en-ID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DAG </a:t>
            </a:r>
            <a:r>
              <a:rPr lang="en-ID" b="1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beserta</a:t>
            </a:r>
            <a:r>
              <a:rPr lang="en-ID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Tasks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,// dan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memicu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(men-</a:t>
            </a:r>
            <a:r>
              <a:rPr lang="en-ID" b="0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trigger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) </a:t>
            </a:r>
            <a:r>
              <a:rPr lang="en-ID" b="1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semua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0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Task Instances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dependensinya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terpenuhi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, //scheduler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juga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memastikan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DAGs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di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dalam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0" i="1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DagBag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tetap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tersinkronisasi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dengan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Airflow,//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makanya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setiap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kali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menambahkan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satu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berkas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Python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berisi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kedalam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DagBag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/Airflow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segera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mengetahuinya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dan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menampilkannya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di Web Dashboard (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selama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scheduler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dijalankan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).//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pada web-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ui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//Airflow juga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dibedakan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DAGs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atau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task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oleh scheduler// dan mana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oleh trigger airflow </a:t>
            </a:r>
            <a:r>
              <a:rPr lang="en-ID" b="1" i="0" dirty="0">
                <a:solidFill>
                  <a:srgbClr val="292929"/>
                </a:solidFill>
                <a:effectLst/>
                <a:latin typeface="charter"/>
              </a:rPr>
              <a:t>//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untuk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membedakannya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// task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scheduler//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memiliki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border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hitam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, //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sedangkan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oleh </a:t>
            </a:r>
            <a:r>
              <a:rPr lang="en-ID" b="1" i="0" dirty="0">
                <a:solidFill>
                  <a:srgbClr val="292929"/>
                </a:solidFill>
                <a:effectLst/>
                <a:latin typeface="charter"/>
              </a:rPr>
              <a:t>trigger 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tanpa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border.//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99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73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b="0" i="0" dirty="0">
                <a:solidFill>
                  <a:srgbClr val="34495E"/>
                </a:solidFill>
                <a:effectLst/>
                <a:latin typeface="Athelas"/>
              </a:rPr>
              <a:t>Lalu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Athelas"/>
              </a:rPr>
              <a:t>ada</a:t>
            </a:r>
            <a:r>
              <a:rPr lang="en-ID" b="0" i="0" dirty="0">
                <a:solidFill>
                  <a:srgbClr val="34495E"/>
                </a:solidFill>
                <a:effectLst/>
                <a:latin typeface="Athelas"/>
              </a:rPr>
              <a:t> Worker// Worker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komponen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benar-benar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menjalankan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logika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//Task, dan worker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ditentukan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oleh Executor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digunakan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//,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dengan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kata lain,/ Worker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melakukan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tugas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diberikan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oleh Operator (Task). //Jika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dianalogikan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sama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seperti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memesan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makanan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menggunakan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layanan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GO-FOOD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milik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GO-JEK//,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misal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ingin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bakso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(Task) //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karena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malas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keluar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rumah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menggunakan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GO-FOOD (Executor) //nah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driver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bertugas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untuk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membeli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bakso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Worker, //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karena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layanan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GO-FOOD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menentukan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siapa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driver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mendapatkan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giliran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menerima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order.//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293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305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46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118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397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609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131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69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825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299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070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505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150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099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9719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1595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7746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5346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+mn-lt"/>
              </a:rPr>
              <a:t>C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ukup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sekian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sharing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saya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hari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ini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//</a:t>
            </a:r>
          </a:p>
          <a:p>
            <a:pPr algn="l"/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Mohon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maaf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jika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ada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kekurangan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dan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kekeliruan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dari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saya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//</a:t>
            </a:r>
          </a:p>
          <a:p>
            <a:pPr algn="l"/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Terima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kasih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atas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perhatian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dan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atensinya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//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saya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kembalikan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ke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pak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Eric //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silahkan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+mn-lt"/>
              </a:rPr>
              <a:t>pak.</a:t>
            </a:r>
            <a:r>
              <a:rPr lang="en-ID" b="0" i="0" dirty="0">
                <a:solidFill>
                  <a:srgbClr val="292929"/>
                </a:solidFill>
                <a:effectLst/>
                <a:latin typeface="+mn-l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626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169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04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573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302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44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10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ache-airflow-slack.herokuapp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8C7327-520B-444E-896D-C67AE952F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D9DD0-C833-4D50-9F7F-C4A2BD68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4 : airflow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" name="Google Shape;171;p18">
            <a:extLst>
              <a:ext uri="{FF2B5EF4-FFF2-40B4-BE49-F238E27FC236}">
                <a16:creationId xmlns:a16="http://schemas.microsoft.com/office/drawing/2014/main" id="{93683481-0AD1-4456-A7B5-6ECE45C206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51" y="1645166"/>
            <a:ext cx="3311862" cy="1104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9E53F-F8CF-4A52-99B9-E73E6D3DEE8A}"/>
              </a:ext>
            </a:extLst>
          </p:cNvPr>
          <p:cNvSpPr txBox="1"/>
          <p:nvPr/>
        </p:nvSpPr>
        <p:spPr>
          <a:xfrm>
            <a:off x="408412" y="3714394"/>
            <a:ext cx="619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D" dirty="0">
                <a:latin typeface="Lato" panose="020F0502020204030203" pitchFamily="34" charset="0"/>
              </a:rPr>
              <a:t>Open source yang </a:t>
            </a:r>
            <a:r>
              <a:rPr lang="en-ID" dirty="0" err="1">
                <a:latin typeface="Lato" panose="020F0502020204030203" pitchFamily="34" charset="0"/>
              </a:rPr>
              <a:t>dirilis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AirBnB</a:t>
            </a:r>
            <a:endParaRPr lang="en-ID" dirty="0">
              <a:latin typeface="Lato" panose="020F0502020204030203" pitchFamily="34" charset="0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D" dirty="0">
                <a:latin typeface="Lato" panose="020F0502020204030203" pitchFamily="34" charset="0"/>
              </a:rPr>
              <a:t>Workflow </a:t>
            </a:r>
            <a:r>
              <a:rPr lang="en-ID" dirty="0" err="1">
                <a:latin typeface="Lato" panose="020F0502020204030203" pitchFamily="34" charset="0"/>
              </a:rPr>
              <a:t>didefinisikan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sebagai</a:t>
            </a:r>
            <a:r>
              <a:rPr lang="en-ID" dirty="0">
                <a:latin typeface="Lato" panose="020F0502020204030203" pitchFamily="34" charset="0"/>
              </a:rPr>
              <a:t> DAG = Directed Acyclic Graph</a:t>
            </a: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ID" dirty="0">
                <a:latin typeface="Lato" panose="020F0502020204030203" pitchFamily="34" charset="0"/>
              </a:rPr>
              <a:t>Directed = </a:t>
            </a:r>
            <a:r>
              <a:rPr lang="en-ID" dirty="0" err="1">
                <a:latin typeface="Lato" panose="020F0502020204030203" pitchFamily="34" charset="0"/>
              </a:rPr>
              <a:t>ada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arah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panahnya</a:t>
            </a:r>
            <a:r>
              <a:rPr lang="en-ID" dirty="0">
                <a:latin typeface="Lato" panose="020F0502020204030203" pitchFamily="34" charset="0"/>
              </a:rPr>
              <a:t>. </a:t>
            </a:r>
            <a:r>
              <a:rPr lang="en-ID" dirty="0" err="1">
                <a:latin typeface="Lato" panose="020F0502020204030203" pitchFamily="34" charset="0"/>
              </a:rPr>
              <a:t>Misal</a:t>
            </a:r>
            <a:r>
              <a:rPr lang="en-ID" dirty="0">
                <a:latin typeface="Lato" panose="020F0502020204030203" pitchFamily="34" charset="0"/>
              </a:rPr>
              <a:t> A </a:t>
            </a:r>
            <a:r>
              <a:rPr lang="en-ID" dirty="0" err="1">
                <a:latin typeface="Lato" panose="020F0502020204030203" pitchFamily="34" charset="0"/>
              </a:rPr>
              <a:t>dulu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baru</a:t>
            </a:r>
            <a:r>
              <a:rPr lang="en-ID" dirty="0">
                <a:latin typeface="Lato" panose="020F0502020204030203" pitchFamily="34" charset="0"/>
              </a:rPr>
              <a:t> B</a:t>
            </a: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ID" dirty="0">
                <a:latin typeface="Lato" panose="020F0502020204030203" pitchFamily="34" charset="0"/>
              </a:rPr>
              <a:t>Acyclic = </a:t>
            </a:r>
            <a:r>
              <a:rPr lang="en-ID" dirty="0" err="1">
                <a:latin typeface="Lato" panose="020F0502020204030203" pitchFamily="34" charset="0"/>
              </a:rPr>
              <a:t>tidak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boleh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memutar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kembali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ke</a:t>
            </a:r>
            <a:r>
              <a:rPr lang="en-ID" dirty="0">
                <a:latin typeface="Lato" panose="020F0502020204030203" pitchFamily="34" charset="0"/>
              </a:rPr>
              <a:t> job </a:t>
            </a:r>
            <a:r>
              <a:rPr lang="en-ID" dirty="0" err="1">
                <a:latin typeface="Lato" panose="020F0502020204030203" pitchFamily="34" charset="0"/>
              </a:rPr>
              <a:t>sebelumnya</a:t>
            </a:r>
            <a:endParaRPr lang="en-ID" dirty="0">
              <a:latin typeface="Lato" panose="020F0502020204030203" pitchFamily="34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ID" dirty="0">
                <a:latin typeface="Lato" panose="020F0502020204030203" pitchFamily="34" charset="0"/>
              </a:rPr>
              <a:t>Graph = </a:t>
            </a:r>
            <a:r>
              <a:rPr lang="en-ID" dirty="0" err="1">
                <a:latin typeface="Lato" panose="020F0502020204030203" pitchFamily="34" charset="0"/>
              </a:rPr>
              <a:t>sumber</a:t>
            </a:r>
            <a:r>
              <a:rPr lang="en-ID" dirty="0">
                <a:latin typeface="Lato" panose="020F0502020204030203" pitchFamily="34" charset="0"/>
              </a:rPr>
              <a:t> dan </a:t>
            </a:r>
            <a:r>
              <a:rPr lang="en-ID" dirty="0" err="1">
                <a:latin typeface="Lato" panose="020F0502020204030203" pitchFamily="34" charset="0"/>
              </a:rPr>
              <a:t>targetnya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bisa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banyak</a:t>
            </a:r>
            <a:endParaRPr lang="en-ID" dirty="0">
              <a:latin typeface="Lato" panose="020F0502020204030203" pitchFamily="34" charset="0"/>
            </a:endParaRPr>
          </a:p>
          <a:p>
            <a:endParaRPr lang="en-ID" dirty="0"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D0110-CCAB-46E2-B9A3-B3480757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73" y="1645166"/>
            <a:ext cx="5114702" cy="37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Comparison </a:t>
            </a:r>
            <a:r>
              <a:rPr lang="en-US" sz="2400" dirty="0" err="1">
                <a:latin typeface="Unica One" panose="02000506000000020004" pitchFamily="2" charset="0"/>
              </a:rPr>
              <a:t>antar</a:t>
            </a:r>
            <a:r>
              <a:rPr lang="en-US" sz="2400" dirty="0">
                <a:latin typeface="Unica One" panose="02000506000000020004" pitchFamily="2" charset="0"/>
              </a:rPr>
              <a:t> </a:t>
            </a:r>
            <a:r>
              <a:rPr lang="en-US" sz="2400" dirty="0" err="1">
                <a:latin typeface="Unica One" panose="02000506000000020004" pitchFamily="2" charset="0"/>
              </a:rPr>
              <a:t>etl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9E79-B426-4042-98AD-66BE9167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471629"/>
            <a:ext cx="4642672" cy="39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235066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sz="1200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746B2173-4235-49BE-A18C-79304205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5B963-3D08-49A5-8EB7-AE30E7C050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11760" y="1580378"/>
            <a:ext cx="1530227" cy="1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5F5E-C048-45B9-A8DC-08C724F2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84" y="1843701"/>
            <a:ext cx="2387505" cy="1374776"/>
          </a:xfrm>
        </p:spPr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44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 panose="02000506000000020004" pitchFamily="2" charset="0"/>
                <a:sym typeface="Unica One"/>
              </a:rPr>
              <a:t>features</a:t>
            </a:r>
            <a:endParaRPr kumimoji="0" lang="en-ID" sz="72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083FD-625A-4B3B-8D59-CF5125C8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156" y="3085913"/>
            <a:ext cx="4705164" cy="1374776"/>
          </a:xfrm>
        </p:spPr>
        <p:txBody>
          <a:bodyPr anchor="ctr">
            <a:normAutofit/>
          </a:bodyPr>
          <a:lstStyle/>
          <a:p>
            <a:r>
              <a:rPr lang="en-ID" dirty="0" err="1">
                <a:latin typeface="Unica One" panose="02000506000000020004" pitchFamily="2" charset="0"/>
              </a:rPr>
              <a:t>Konsep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kerja</a:t>
            </a:r>
            <a:r>
              <a:rPr lang="en-ID" dirty="0">
                <a:latin typeface="Unica One" panose="02000506000000020004" pitchFamily="2" charset="0"/>
              </a:rPr>
              <a:t> Apache Airflow (</a:t>
            </a:r>
            <a:r>
              <a:rPr lang="en-ID" dirty="0" err="1">
                <a:latin typeface="Unica One" panose="02000506000000020004" pitchFamily="2" charset="0"/>
              </a:rPr>
              <a:t>Dags</a:t>
            </a:r>
            <a:r>
              <a:rPr lang="en-ID" dirty="0">
                <a:latin typeface="Unica One" panose="02000506000000020004" pitchFamily="2" charset="0"/>
              </a:rPr>
              <a:t>, Tasks, .etc)</a:t>
            </a:r>
          </a:p>
          <a:p>
            <a:r>
              <a:rPr lang="en-ID" dirty="0" err="1">
                <a:latin typeface="Unica One" panose="02000506000000020004" pitchFamily="2" charset="0"/>
              </a:rPr>
              <a:t>Instalasi</a:t>
            </a:r>
            <a:r>
              <a:rPr lang="en-ID" dirty="0">
                <a:latin typeface="Unica One" panose="02000506000000020004" pitchFamily="2" charset="0"/>
              </a:rPr>
              <a:t> Apache Airflow </a:t>
            </a:r>
            <a:r>
              <a:rPr lang="en-ID" dirty="0" err="1">
                <a:latin typeface="Unica One" panose="02000506000000020004" pitchFamily="2" charset="0"/>
              </a:rPr>
              <a:t>menggunakan</a:t>
            </a:r>
            <a:r>
              <a:rPr lang="en-ID" dirty="0">
                <a:latin typeface="Unica One" panose="02000506000000020004" pitchFamily="2" charset="0"/>
              </a:rPr>
              <a:t> Docker</a:t>
            </a:r>
          </a:p>
          <a:p>
            <a:r>
              <a:rPr lang="en-ID" dirty="0" err="1">
                <a:latin typeface="Unica One" panose="02000506000000020004" pitchFamily="2" charset="0"/>
              </a:rPr>
              <a:t>Contoh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membuat</a:t>
            </a:r>
            <a:r>
              <a:rPr lang="en-ID" dirty="0">
                <a:latin typeface="Unica One" panose="02000506000000020004" pitchFamily="2" charset="0"/>
              </a:rPr>
              <a:t> pipeline </a:t>
            </a:r>
            <a:r>
              <a:rPr lang="en-ID" dirty="0" err="1">
                <a:latin typeface="Unica One" panose="02000506000000020004" pitchFamily="2" charset="0"/>
              </a:rPr>
              <a:t>sederhana</a:t>
            </a:r>
            <a:endParaRPr lang="en-ID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1FF5C-32B2-4639-AF0F-DD699631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Google Shape;198;p27">
            <a:extLst>
              <a:ext uri="{FF2B5EF4-FFF2-40B4-BE49-F238E27FC236}">
                <a16:creationId xmlns:a16="http://schemas.microsoft.com/office/drawing/2014/main" id="{011FE412-D6D6-4456-AED0-60B5AFFCB6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985" r="-6974"/>
          <a:stretch/>
        </p:blipFill>
        <p:spPr>
          <a:xfrm>
            <a:off x="2872095" y="2531089"/>
            <a:ext cx="994781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5E1148-AA56-49F6-9952-03048E29F6B1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4AC41CD7-16C6-4184-8375-58AB0AEB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12175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00FC-E6F6-4126-ACAC-B3769F5D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18518"/>
            <a:ext cx="3946475" cy="50622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Dag (</a:t>
            </a:r>
            <a:r>
              <a:rPr lang="en-ID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Directed Acyclic </a:t>
            </a:r>
            <a:r>
              <a:rPr lang="en-ID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Grap</a:t>
            </a:r>
            <a:r>
              <a:rPr lang="en-ID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)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A0661-26BC-4DAA-BDCA-442F50D1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F9761E9-6A0A-4D01-AD31-151A47A0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437215-4AD7-45F5-8BB6-10F384BE0C1C}"/>
              </a:ext>
            </a:extLst>
          </p:cNvPr>
          <p:cNvGrpSpPr/>
          <p:nvPr/>
        </p:nvGrpSpPr>
        <p:grpSpPr>
          <a:xfrm>
            <a:off x="419100" y="1181100"/>
            <a:ext cx="11353800" cy="4495800"/>
            <a:chOff x="419100" y="1181100"/>
            <a:chExt cx="11353800" cy="4495800"/>
          </a:xfrm>
        </p:grpSpPr>
        <p:pic>
          <p:nvPicPr>
            <p:cNvPr id="1026" name="Picture 2" descr="DAG">
              <a:extLst>
                <a:ext uri="{FF2B5EF4-FFF2-40B4-BE49-F238E27FC236}">
                  <a16:creationId xmlns:a16="http://schemas.microsoft.com/office/drawing/2014/main" id="{56478453-E2AC-453E-BC97-7FA0EC561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1181100"/>
              <a:ext cx="11353800" cy="4495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8FEE2F-325B-4846-A327-1106D25F740D}"/>
                </a:ext>
              </a:extLst>
            </p:cNvPr>
            <p:cNvSpPr/>
            <p:nvPr/>
          </p:nvSpPr>
          <p:spPr>
            <a:xfrm>
              <a:off x="10056440" y="4653136"/>
              <a:ext cx="1152128" cy="21602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6927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BA2D-7463-4C78-8573-33EC246F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2448272" cy="147857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nica One" panose="02000506000000020004" pitchFamily="2" charset="0"/>
              </a:rPr>
              <a:t>Task dan task lifecycle</a:t>
            </a:r>
            <a:endParaRPr lang="en-ID" sz="18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4F7F7-683A-41E2-A45C-289FD34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717375-C481-496A-B1BD-18889D17E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89" y="2902570"/>
            <a:ext cx="6075845" cy="28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F41DAB4-5054-4DED-A5D4-5E575AB0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3" y="2305670"/>
            <a:ext cx="83343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DE144B5-E8E5-4CB8-8401-A2CC6580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203453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4432-E4B7-4339-9965-978156EE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02" y="609600"/>
            <a:ext cx="1642219" cy="578234"/>
          </a:xfrm>
        </p:spPr>
        <p:txBody>
          <a:bodyPr>
            <a:normAutofit/>
          </a:bodyPr>
          <a:lstStyle/>
          <a:p>
            <a:r>
              <a:rPr lang="en-ID" sz="2400" dirty="0">
                <a:latin typeface="Unica One" panose="02000506000000020004" pitchFamily="2" charset="0"/>
              </a:rPr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D365-09C5-432E-ABA0-136F04D6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89" y="2204864"/>
            <a:ext cx="7992888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1600" dirty="0">
                <a:latin typeface="Lato" panose="020F0502020204030203" pitchFamily="34" charset="0"/>
              </a:rPr>
              <a:t>Airflow mem-provide operator </a:t>
            </a:r>
            <a:r>
              <a:rPr lang="en-ID" sz="1600" dirty="0" err="1">
                <a:latin typeface="Lato" panose="020F0502020204030203" pitchFamily="34" charset="0"/>
              </a:rPr>
              <a:t>untuk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berbagai</a:t>
            </a:r>
            <a:r>
              <a:rPr lang="en-ID" sz="1600" dirty="0">
                <a:latin typeface="Lato" panose="020F0502020204030203" pitchFamily="34" charset="0"/>
              </a:rPr>
              <a:t> common task, </a:t>
            </a:r>
            <a:r>
              <a:rPr lang="en-ID" sz="1600" dirty="0" err="1">
                <a:latin typeface="Lato" panose="020F0502020204030203" pitchFamily="34" charset="0"/>
              </a:rPr>
              <a:t>diantaranya</a:t>
            </a:r>
            <a:r>
              <a:rPr lang="en-ID" sz="1600" dirty="0">
                <a:latin typeface="Lato" panose="020F0502020204030203" pitchFamily="34" charset="0"/>
              </a:rPr>
              <a:t> :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PythonOperator</a:t>
            </a:r>
            <a:r>
              <a:rPr lang="en-ID" sz="1600" dirty="0">
                <a:latin typeface="Lato" panose="020F0502020204030203" pitchFamily="34" charset="0"/>
              </a:rPr>
              <a:t> - call Python function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BashOperator</a:t>
            </a:r>
            <a:r>
              <a:rPr lang="en-ID" sz="1600" dirty="0">
                <a:latin typeface="Lato" panose="020F0502020204030203" pitchFamily="34" charset="0"/>
              </a:rPr>
              <a:t> - execute bash command</a:t>
            </a:r>
          </a:p>
          <a:p>
            <a:r>
              <a:rPr lang="en-ID" sz="1600" dirty="0">
                <a:latin typeface="Lato" panose="020F0502020204030203" pitchFamily="34" charset="0"/>
              </a:rPr>
              <a:t>Sensor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SqliteOperator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MySQLOperator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OracleOperator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EmailOperator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dll</a:t>
            </a:r>
            <a:endParaRPr lang="en-ID" sz="1600" dirty="0"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A29F2-8CB2-4899-BC99-2AD73F9E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61AF191-A6DB-46F7-AD5E-262C5801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D93CC-3186-4BF0-AD6A-3AF745CA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92" y="422162"/>
            <a:ext cx="2987299" cy="5631668"/>
          </a:xfrm>
          <a:prstGeom prst="rect">
            <a:avLst/>
          </a:prstGeom>
          <a:effectLst>
            <a:innerShdw blurRad="127000" dist="1905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0452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Web-</a:t>
            </a:r>
            <a:r>
              <a:rPr lang="en-US" sz="2400" dirty="0" err="1">
                <a:latin typeface="Unica One" panose="02000506000000020004" pitchFamily="2" charset="0"/>
              </a:rPr>
              <a:t>ui</a:t>
            </a:r>
            <a:r>
              <a:rPr lang="en-US" sz="2400" dirty="0">
                <a:latin typeface="Unica One" panose="02000506000000020004" pitchFamily="2" charset="0"/>
              </a:rPr>
              <a:t> </a:t>
            </a:r>
            <a:r>
              <a:rPr lang="en-US" sz="2400" dirty="0" err="1">
                <a:latin typeface="Unica One" panose="02000506000000020004" pitchFamily="2" charset="0"/>
              </a:rPr>
              <a:t>dagS</a:t>
            </a:r>
            <a:r>
              <a:rPr lang="en-US" sz="2400" dirty="0">
                <a:latin typeface="Unica One" panose="02000506000000020004" pitchFamily="2" charset="0"/>
              </a:rPr>
              <a:t> airflow SCHEDULE/TRIGGER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71E90F7-BE36-4BE8-A569-1F57811BE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5" t="5065" r="22399" b="6588"/>
          <a:stretch/>
        </p:blipFill>
        <p:spPr bwMode="auto">
          <a:xfrm>
            <a:off x="1314450" y="2097088"/>
            <a:ext cx="4029075" cy="3128964"/>
          </a:xfrm>
          <a:prstGeom prst="rect">
            <a:avLst/>
          </a:prstGeom>
          <a:noFill/>
          <a:effectLst>
            <a:innerShdw blurRad="127000" dist="114300" dir="81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D56DFF-4631-4086-BB70-4F0925E46B53}"/>
              </a:ext>
            </a:extLst>
          </p:cNvPr>
          <p:cNvSpPr txBox="1"/>
          <p:nvPr/>
        </p:nvSpPr>
        <p:spPr>
          <a:xfrm>
            <a:off x="5522119" y="3127079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DAGs/Task yang </a:t>
            </a:r>
            <a:r>
              <a:rPr lang="en-ID" sz="1600" dirty="0" err="1">
                <a:latin typeface="Lato" panose="020F0502020204030203" pitchFamily="34" charset="0"/>
              </a:rPr>
              <a:t>dijalankan</a:t>
            </a:r>
            <a:r>
              <a:rPr lang="en-ID" sz="1600" dirty="0">
                <a:latin typeface="Lato" panose="020F0502020204030203" pitchFamily="34" charset="0"/>
              </a:rPr>
              <a:t> scheduler, </a:t>
            </a:r>
            <a:r>
              <a:rPr lang="en-ID" sz="1600" dirty="0" err="1">
                <a:latin typeface="Lato" panose="020F0502020204030203" pitchFamily="34" charset="0"/>
              </a:rPr>
              <a:t>memiliki</a:t>
            </a:r>
            <a:r>
              <a:rPr lang="en-ID" sz="1600" dirty="0">
                <a:latin typeface="Lato" panose="020F0502020204030203" pitchFamily="34" charset="0"/>
              </a:rPr>
              <a:t> border </a:t>
            </a:r>
            <a:r>
              <a:rPr lang="en-ID" sz="1600" dirty="0" err="1">
                <a:latin typeface="Lato" panose="020F0502020204030203" pitchFamily="34" charset="0"/>
              </a:rPr>
              <a:t>hitam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sedangkan</a:t>
            </a:r>
            <a:r>
              <a:rPr lang="en-ID" sz="1600" dirty="0">
                <a:latin typeface="Lato" panose="020F0502020204030203" pitchFamily="34" charset="0"/>
              </a:rPr>
              <a:t> yang </a:t>
            </a:r>
            <a:r>
              <a:rPr lang="en-ID" sz="1600" dirty="0" err="1">
                <a:latin typeface="Lato" panose="020F0502020204030203" pitchFamily="34" charset="0"/>
              </a:rPr>
              <a:t>dijalankan</a:t>
            </a:r>
            <a:r>
              <a:rPr lang="en-ID" sz="1600" dirty="0">
                <a:latin typeface="Lato" panose="020F0502020204030203" pitchFamily="34" charset="0"/>
              </a:rPr>
              <a:t> oleh trigger </a:t>
            </a:r>
            <a:r>
              <a:rPr lang="en-ID" sz="1600" dirty="0" err="1">
                <a:latin typeface="Lato" panose="020F0502020204030203" pitchFamily="34" charset="0"/>
              </a:rPr>
              <a:t>tanpa</a:t>
            </a:r>
            <a:r>
              <a:rPr lang="en-ID" sz="1600" dirty="0">
                <a:latin typeface="Lato" panose="020F0502020204030203" pitchFamily="34" charset="0"/>
              </a:rPr>
              <a:t> border.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54576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excecutor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56DFF-4631-4086-BB70-4F0925E46B53}"/>
              </a:ext>
            </a:extLst>
          </p:cNvPr>
          <p:cNvSpPr txBox="1"/>
          <p:nvPr/>
        </p:nvSpPr>
        <p:spPr>
          <a:xfrm>
            <a:off x="6246550" y="2862455"/>
            <a:ext cx="3922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Executor </a:t>
            </a:r>
            <a:r>
              <a:rPr lang="en-ID" sz="1600" dirty="0" err="1">
                <a:latin typeface="Lato" panose="020F0502020204030203" pitchFamily="34" charset="0"/>
              </a:rPr>
              <a:t>adalah</a:t>
            </a:r>
            <a:r>
              <a:rPr lang="en-ID" sz="1600" dirty="0">
                <a:latin typeface="Lato" panose="020F0502020204030203" pitchFamily="34" charset="0"/>
              </a:rPr>
              <a:t> message queuing yang </a:t>
            </a:r>
            <a:r>
              <a:rPr lang="en-ID" sz="1600" dirty="0" err="1">
                <a:latin typeface="Lato" panose="020F0502020204030203" pitchFamily="34" charset="0"/>
              </a:rPr>
              <a:t>terikat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erat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dengan</a:t>
            </a:r>
            <a:r>
              <a:rPr lang="en-ID" sz="1600" dirty="0">
                <a:latin typeface="Lato" panose="020F0502020204030203" pitchFamily="34" charset="0"/>
              </a:rPr>
              <a:t> Scheduler dan </a:t>
            </a:r>
            <a:r>
              <a:rPr lang="en-ID" sz="1600" dirty="0" err="1">
                <a:latin typeface="Lato" panose="020F0502020204030203" pitchFamily="34" charset="0"/>
              </a:rPr>
              <a:t>menentukan</a:t>
            </a:r>
            <a:r>
              <a:rPr lang="en-ID" sz="1600" dirty="0">
                <a:latin typeface="Lato" panose="020F0502020204030203" pitchFamily="34" charset="0"/>
              </a:rPr>
              <a:t> proses worker yang </a:t>
            </a:r>
            <a:r>
              <a:rPr lang="en-ID" sz="1600" dirty="0" err="1">
                <a:latin typeface="Lato" panose="020F0502020204030203" pitchFamily="34" charset="0"/>
              </a:rPr>
              <a:t>benar-benar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mengeksekusi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setiap</a:t>
            </a:r>
            <a:r>
              <a:rPr lang="en-ID" sz="1600" dirty="0">
                <a:latin typeface="Lato" panose="020F0502020204030203" pitchFamily="34" charset="0"/>
              </a:rPr>
              <a:t> Task yang </a:t>
            </a:r>
            <a:r>
              <a:rPr lang="en-ID" sz="1600" dirty="0" err="1">
                <a:latin typeface="Lato" panose="020F0502020204030203" pitchFamily="34" charset="0"/>
              </a:rPr>
              <a:t>dijadwalkan</a:t>
            </a:r>
            <a:r>
              <a:rPr lang="en-ID" sz="1600" dirty="0">
                <a:latin typeface="Lato" panose="020F0502020204030203" pitchFamily="34" charset="0"/>
              </a:rPr>
              <a:t>. 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A Gentle Introduction To Understand Airflow Executor | by Chengzhi Zhao |  Towards Data Science">
            <a:extLst>
              <a:ext uri="{FF2B5EF4-FFF2-40B4-BE49-F238E27FC236}">
                <a16:creationId xmlns:a16="http://schemas.microsoft.com/office/drawing/2014/main" id="{8B667C5E-2F16-41E6-A789-6D56B901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420888"/>
            <a:ext cx="3922800" cy="2206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worker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56DFF-4631-4086-BB70-4F0925E46B53}"/>
              </a:ext>
            </a:extLst>
          </p:cNvPr>
          <p:cNvSpPr txBox="1"/>
          <p:nvPr/>
        </p:nvSpPr>
        <p:spPr>
          <a:xfrm>
            <a:off x="6246550" y="2862455"/>
            <a:ext cx="392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Worker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Ini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adalah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komponen</a:t>
            </a:r>
            <a:r>
              <a:rPr lang="en-ID" sz="1600" dirty="0">
                <a:latin typeface="Lato" panose="020F0502020204030203" pitchFamily="34" charset="0"/>
              </a:rPr>
              <a:t> yang </a:t>
            </a:r>
            <a:r>
              <a:rPr lang="en-ID" sz="1600" dirty="0" err="1">
                <a:latin typeface="Lato" panose="020F0502020204030203" pitchFamily="34" charset="0"/>
              </a:rPr>
              <a:t>benar-benar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menjalankan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logika</a:t>
            </a:r>
            <a:r>
              <a:rPr lang="en-ID" sz="1600" dirty="0">
                <a:latin typeface="Lato" panose="020F0502020204030203" pitchFamily="34" charset="0"/>
              </a:rPr>
              <a:t> Task, dan worker </a:t>
            </a:r>
            <a:r>
              <a:rPr lang="en-ID" sz="1600" dirty="0" err="1">
                <a:latin typeface="Lato" panose="020F0502020204030203" pitchFamily="34" charset="0"/>
              </a:rPr>
              <a:t>ini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ditentukan</a:t>
            </a:r>
            <a:r>
              <a:rPr lang="en-ID" sz="1600" dirty="0">
                <a:latin typeface="Lato" panose="020F0502020204030203" pitchFamily="34" charset="0"/>
              </a:rPr>
              <a:t> oleh Executor yang </a:t>
            </a:r>
            <a:r>
              <a:rPr lang="en-ID" sz="1600" dirty="0" err="1">
                <a:latin typeface="Lato" panose="020F0502020204030203" pitchFamily="34" charset="0"/>
              </a:rPr>
              <a:t>digunakan</a:t>
            </a:r>
            <a:endParaRPr lang="en-ID" sz="1600" dirty="0">
              <a:latin typeface="Lato" panose="020F0502020204030203" pitchFamily="34" charset="0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3074" name="Picture 2" descr="Setting up an Apache Airflow Cluster - Home">
            <a:extLst>
              <a:ext uri="{FF2B5EF4-FFF2-40B4-BE49-F238E27FC236}">
                <a16:creationId xmlns:a16="http://schemas.microsoft.com/office/drawing/2014/main" id="{93D16DC9-3711-4EAF-9DCD-5C985154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9" y="2145870"/>
            <a:ext cx="5255270" cy="3204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1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982ED-9BB3-495F-8F11-1665A6A7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363945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Table of 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lvl="0" indent="-171450" defTabSz="914400"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lvl="0" indent="-171450" defTabSz="914400"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lvl="0" indent="-171450" defTabSz="914400"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5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1D624BC-7DA5-4881-8874-A619DE448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18500" r="24406" b="25500"/>
          <a:stretch/>
        </p:blipFill>
        <p:spPr bwMode="auto">
          <a:xfrm>
            <a:off x="551384" y="1704071"/>
            <a:ext cx="5040560" cy="31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015AC-6AB7-4DAD-869F-F85D7EE27C4A}"/>
              </a:ext>
            </a:extLst>
          </p:cNvPr>
          <p:cNvSpPr txBox="1"/>
          <p:nvPr/>
        </p:nvSpPr>
        <p:spPr>
          <a:xfrm>
            <a:off x="6067008" y="2177795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</a:rPr>
              <a:t>Requirement: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Docker-</a:t>
            </a:r>
            <a:r>
              <a:rPr lang="en-US" sz="1600" dirty="0" err="1">
                <a:latin typeface="Lato" panose="020F0502020204030203" pitchFamily="34" charset="0"/>
              </a:rPr>
              <a:t>compose.yaml</a:t>
            </a:r>
            <a:r>
              <a:rPr lang="en-US" sz="1600" dirty="0">
                <a:latin typeface="Lato" panose="020F0502020204030203" pitchFamily="34" charset="0"/>
              </a:rPr>
              <a:t> (</a:t>
            </a:r>
            <a:r>
              <a:rPr lang="en-US" sz="1600" dirty="0" err="1">
                <a:latin typeface="Lato" panose="020F0502020204030203" pitchFamily="34" charset="0"/>
              </a:rPr>
              <a:t>yaml</a:t>
            </a:r>
            <a:r>
              <a:rPr lang="en-US" sz="1600" dirty="0">
                <a:latin typeface="Lato" panose="020F0502020204030203" pitchFamily="34" charset="0"/>
              </a:rPr>
              <a:t>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Python 3</a:t>
            </a:r>
            <a:endParaRPr lang="en-ID" sz="1600" dirty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CA6DEF-5C65-4D14-9F12-6AD93668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457882"/>
            <a:ext cx="5688632" cy="15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8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F3BED-7D0D-4753-9689-C91BDAC4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259318"/>
            <a:ext cx="4819320" cy="21233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B8737-AB50-4D3B-BD36-BB607B56C061}"/>
              </a:ext>
            </a:extLst>
          </p:cNvPr>
          <p:cNvSpPr/>
          <p:nvPr/>
        </p:nvSpPr>
        <p:spPr>
          <a:xfrm>
            <a:off x="767408" y="3789040"/>
            <a:ext cx="1152128" cy="216024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375F0C-7ED2-4BA3-B2EE-EEF8D5BA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517" y="2442615"/>
            <a:ext cx="6702483" cy="17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0E818-BEE5-471C-ADB5-08E11F35F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42"/>
          <a:stretch/>
        </p:blipFill>
        <p:spPr>
          <a:xfrm>
            <a:off x="551384" y="1416884"/>
            <a:ext cx="4248472" cy="4024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06A23-DCE0-4C5C-89F5-C648D6B8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988" y="1416884"/>
            <a:ext cx="6397083" cy="281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3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77C6C-E990-49EF-A634-373DEFDE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61" y="3212976"/>
            <a:ext cx="5712263" cy="2448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86D92-D0A1-44FA-B5D7-F4A644AD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1" y="1602992"/>
            <a:ext cx="5890569" cy="2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F676-878E-4B11-8D49-0511AD7B61D4}"/>
              </a:ext>
            </a:extLst>
          </p:cNvPr>
          <p:cNvSpPr txBox="1"/>
          <p:nvPr/>
        </p:nvSpPr>
        <p:spPr>
          <a:xfrm>
            <a:off x="263352" y="1320510"/>
            <a:ext cx="7344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</a:rPr>
              <a:t>Buat</a:t>
            </a:r>
            <a:r>
              <a:rPr lang="en-US" sz="1600" dirty="0">
                <a:latin typeface="Lato" panose="020F0502020204030203" pitchFamily="34" charset="0"/>
              </a:rPr>
              <a:t> python script </a:t>
            </a:r>
            <a:r>
              <a:rPr lang="en-US" sz="1600" dirty="0" err="1">
                <a:latin typeface="Lato" panose="020F0502020204030203" pitchFamily="34" charset="0"/>
              </a:rPr>
              <a:t>untuk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menjalankan</a:t>
            </a:r>
            <a:r>
              <a:rPr lang="en-US" sz="1600" dirty="0">
                <a:latin typeface="Lato" panose="020F0502020204030203" pitchFamily="34" charset="0"/>
              </a:rPr>
              <a:t> workflow </a:t>
            </a:r>
            <a:r>
              <a:rPr lang="en-US" sz="1600" dirty="0" err="1">
                <a:latin typeface="Lato" panose="020F0502020204030203" pitchFamily="34" charset="0"/>
              </a:rPr>
              <a:t>dengan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nama</a:t>
            </a:r>
            <a:r>
              <a:rPr lang="en-US" sz="1600" dirty="0">
                <a:latin typeface="Lato" panose="020F0502020204030203" pitchFamily="34" charset="0"/>
              </a:rPr>
              <a:t> tutorial_pipeline.py di directory </a:t>
            </a:r>
            <a:r>
              <a:rPr lang="en-US" sz="1600" dirty="0" err="1">
                <a:latin typeface="Lato" panose="020F0502020204030203" pitchFamily="34" charset="0"/>
              </a:rPr>
              <a:t>dags</a:t>
            </a:r>
            <a:r>
              <a:rPr lang="en-US" sz="1600" dirty="0">
                <a:latin typeface="Lato" panose="020F0502020204030203" pitchFamily="34" charset="0"/>
              </a:rPr>
              <a:t>/ airflow yang </a:t>
            </a:r>
            <a:r>
              <a:rPr lang="en-US" sz="1600" dirty="0" err="1">
                <a:latin typeface="Lato" panose="020F0502020204030203" pitchFamily="34" charset="0"/>
              </a:rPr>
              <a:t>sudah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kita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buat</a:t>
            </a:r>
            <a:endParaRPr lang="en-US" sz="1600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Import </a:t>
            </a:r>
            <a:r>
              <a:rPr lang="en-US" sz="1600" dirty="0" err="1">
                <a:latin typeface="Lato" panose="020F0502020204030203" pitchFamily="34" charset="0"/>
              </a:rPr>
              <a:t>beberapa</a:t>
            </a:r>
            <a:r>
              <a:rPr lang="en-US" sz="1600" dirty="0">
                <a:latin typeface="Lato" panose="020F0502020204030203" pitchFamily="34" charset="0"/>
              </a:rPr>
              <a:t> package yang </a:t>
            </a:r>
            <a:r>
              <a:rPr lang="en-US" sz="1600" dirty="0" err="1">
                <a:latin typeface="Lato" panose="020F0502020204030203" pitchFamily="34" charset="0"/>
              </a:rPr>
              <a:t>akan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kita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gunakan</a:t>
            </a:r>
            <a:endParaRPr lang="en-US" sz="1600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600" dirty="0">
              <a:latin typeface="Lato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5FC455-1019-4483-AB76-16145014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" y="2397728"/>
            <a:ext cx="9502964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3D1E3-F33A-459C-B95A-DE02E67F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6" y="1347578"/>
            <a:ext cx="9602032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D4F90-4E2C-49CB-8A56-08BDA98C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4" y="2598348"/>
            <a:ext cx="9602032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F37D9-0582-4494-B05E-53E70B13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853" b="-11165"/>
          <a:stretch/>
        </p:blipFill>
        <p:spPr>
          <a:xfrm>
            <a:off x="6052930" y="2924944"/>
            <a:ext cx="2414633" cy="72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BDD2E-4FA7-446B-98E8-FAF5074F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1570484"/>
            <a:ext cx="4421986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809F2-23D3-4713-B905-177B3B03C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51"/>
          <a:stretch/>
        </p:blipFill>
        <p:spPr>
          <a:xfrm>
            <a:off x="589486" y="1268760"/>
            <a:ext cx="5174299" cy="4248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C6F10-523C-4E61-9BAE-2D99CC3B8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19"/>
          <a:stretch/>
        </p:blipFill>
        <p:spPr>
          <a:xfrm>
            <a:off x="6312024" y="1272095"/>
            <a:ext cx="5174299" cy="26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8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235066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sz="1200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F89FEB0F-D1A2-43D1-B575-47E9EC7A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AF460-2ACE-4EEA-B317-80C36721BB3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11760" y="1580378"/>
            <a:ext cx="1530227" cy="1530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8C024E-70DD-481B-9400-287C0351C88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133097" y="2663886"/>
            <a:ext cx="1530227" cy="1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5F5E-C048-45B9-A8DC-08C724F2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053" y="1956415"/>
            <a:ext cx="3337893" cy="1130995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sz="4400" kern="0" dirty="0">
                <a:solidFill>
                  <a:srgbClr val="589EA5"/>
                </a:solidFill>
                <a:latin typeface="Unica One" panose="02000506000000020004" pitchFamily="2" charset="0"/>
              </a:rPr>
              <a:t>INTRODUCTION</a:t>
            </a:r>
            <a:endParaRPr kumimoji="0" lang="en-ID" sz="72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083FD-625A-4B3B-8D59-CF5125C8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4945" y="3248771"/>
            <a:ext cx="4355215" cy="1374776"/>
          </a:xfrm>
        </p:spPr>
        <p:txBody>
          <a:bodyPr anchor="ctr"/>
          <a:lstStyle/>
          <a:p>
            <a:r>
              <a:rPr lang="en-ID" dirty="0" err="1">
                <a:latin typeface="Unica One" panose="02000506000000020004" pitchFamily="2" charset="0"/>
              </a:rPr>
              <a:t>Konsep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arsitektur</a:t>
            </a:r>
            <a:r>
              <a:rPr lang="en-ID" dirty="0">
                <a:latin typeface="Unica One" panose="02000506000000020004" pitchFamily="2" charset="0"/>
              </a:rPr>
              <a:t> data pipeline</a:t>
            </a:r>
          </a:p>
          <a:p>
            <a:r>
              <a:rPr lang="en-ID" dirty="0" err="1">
                <a:latin typeface="Unica One" panose="02000506000000020004" pitchFamily="2" charset="0"/>
              </a:rPr>
              <a:t>Definisi</a:t>
            </a:r>
            <a:r>
              <a:rPr lang="en-ID" dirty="0">
                <a:latin typeface="Unica One" panose="02000506000000020004" pitchFamily="2" charset="0"/>
              </a:rPr>
              <a:t> scheduler dan workflow manager</a:t>
            </a:r>
          </a:p>
          <a:p>
            <a:r>
              <a:rPr lang="en-ID" dirty="0" err="1">
                <a:latin typeface="Unica One" panose="02000506000000020004" pitchFamily="2" charset="0"/>
              </a:rPr>
              <a:t>Contoh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beberapa</a:t>
            </a:r>
            <a:r>
              <a:rPr lang="en-ID" dirty="0">
                <a:latin typeface="Unica One" panose="02000506000000020004" pitchFamily="2" charset="0"/>
              </a:rPr>
              <a:t> workflow &amp; scheduler</a:t>
            </a:r>
          </a:p>
          <a:p>
            <a:endParaRPr lang="en-ID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1FF5C-32B2-4639-AF0F-DD699631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Google Shape;191;p27">
            <a:extLst>
              <a:ext uri="{FF2B5EF4-FFF2-40B4-BE49-F238E27FC236}">
                <a16:creationId xmlns:a16="http://schemas.microsoft.com/office/drawing/2014/main" id="{BC0CE1B6-AECF-4946-A4E3-3D17D483C0E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pic>
        <p:nvPicPr>
          <p:cNvPr id="9" name="Google Shape;197;p27">
            <a:extLst>
              <a:ext uri="{FF2B5EF4-FFF2-40B4-BE49-F238E27FC236}">
                <a16:creationId xmlns:a16="http://schemas.microsoft.com/office/drawing/2014/main" id="{612FCA7A-7330-4A9B-9FCF-094497662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065884" y="2521940"/>
            <a:ext cx="1015841" cy="192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96254-3E82-4D42-8A06-C4E4D6ACE154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10DAEBF9-5A7D-4A66-BCEE-8AEE8851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268317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F9EEB-47B6-4C59-BA79-3B0EE8FF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C2CE4E-BAD9-45A8-9190-261A54F0F918}"/>
              </a:ext>
            </a:extLst>
          </p:cNvPr>
          <p:cNvSpPr txBox="1">
            <a:spLocks/>
          </p:cNvSpPr>
          <p:nvPr/>
        </p:nvSpPr>
        <p:spPr>
          <a:xfrm>
            <a:off x="4583832" y="2054224"/>
            <a:ext cx="2387505" cy="137477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589EA5"/>
              </a:buClr>
              <a:buSzPts val="1200"/>
              <a:buFont typeface="Unica One"/>
              <a:buNone/>
              <a:defRPr/>
            </a:pPr>
            <a:r>
              <a:rPr lang="en-ID" sz="4400" b="1" kern="0" cap="none" dirty="0">
                <a:solidFill>
                  <a:srgbClr val="77BE9C"/>
                </a:solidFill>
                <a:latin typeface="Unica One" panose="02000506000000020004" pitchFamily="2" charset="0"/>
                <a:sym typeface="Unica One"/>
              </a:rPr>
              <a:t>DEMO</a:t>
            </a:r>
            <a:endParaRPr lang="en-ID" sz="7200" b="1" kern="0" cap="none" dirty="0">
              <a:solidFill>
                <a:srgbClr val="589EA5"/>
              </a:solidFill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ECF874-28A9-46E2-9CBD-75364DA11525}"/>
              </a:ext>
            </a:extLst>
          </p:cNvPr>
          <p:cNvSpPr txBox="1">
            <a:spLocks/>
          </p:cNvSpPr>
          <p:nvPr/>
        </p:nvSpPr>
        <p:spPr>
          <a:xfrm>
            <a:off x="5112587" y="3085913"/>
            <a:ext cx="5501500" cy="1374776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nica One" panose="02000506000000020004" pitchFamily="2" charset="0"/>
              </a:rPr>
              <a:t>Install Apache Airflow</a:t>
            </a:r>
          </a:p>
          <a:p>
            <a:r>
              <a:rPr lang="en-US" dirty="0" err="1">
                <a:latin typeface="Unica One" panose="02000506000000020004" pitchFamily="2" charset="0"/>
              </a:rPr>
              <a:t>menjalankan</a:t>
            </a:r>
            <a:r>
              <a:rPr lang="en-US" dirty="0">
                <a:latin typeface="Unica One" panose="02000506000000020004" pitchFamily="2" charset="0"/>
              </a:rPr>
              <a:t> Airflow di docker</a:t>
            </a:r>
          </a:p>
          <a:p>
            <a:r>
              <a:rPr lang="en-US" dirty="0" err="1">
                <a:latin typeface="Unica One" panose="02000506000000020004" pitchFamily="2" charset="0"/>
              </a:rPr>
              <a:t>Membuat</a:t>
            </a:r>
            <a:r>
              <a:rPr lang="en-US" dirty="0">
                <a:latin typeface="Unica One" panose="02000506000000020004" pitchFamily="2" charset="0"/>
              </a:rPr>
              <a:t> data pipeline </a:t>
            </a:r>
            <a:r>
              <a:rPr lang="en-US" dirty="0" err="1">
                <a:latin typeface="Unica One" panose="02000506000000020004" pitchFamily="2" charset="0"/>
              </a:rPr>
              <a:t>sederhana</a:t>
            </a:r>
            <a:endParaRPr lang="en-US" dirty="0">
              <a:latin typeface="Unica One" panose="02000506000000020004" pitchFamily="2" charset="0"/>
            </a:endParaRPr>
          </a:p>
        </p:txBody>
      </p:sp>
      <p:pic>
        <p:nvPicPr>
          <p:cNvPr id="7" name="Google Shape;200;p27">
            <a:extLst>
              <a:ext uri="{FF2B5EF4-FFF2-40B4-BE49-F238E27FC236}">
                <a16:creationId xmlns:a16="http://schemas.microsoft.com/office/drawing/2014/main" id="{3DE84760-68C9-40CC-B491-64AC2B770D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7075" r="-17062"/>
          <a:stretch/>
        </p:blipFill>
        <p:spPr>
          <a:xfrm>
            <a:off x="3713526" y="2531089"/>
            <a:ext cx="994781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B679D6-CF48-4038-8F8B-BF8C6B8CBA5C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F14304A-65AD-4F39-AA7E-860D3F35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307264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235066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sz="1200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164E0B2D-1D6F-424D-9358-A33BCD2E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D8EA0C-7C54-4BC7-BC1A-C22FFE6DBC3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11760" y="1580378"/>
            <a:ext cx="1530227" cy="1530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C4B92-D778-4CD7-BFD4-169FC967707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130022" y="2665786"/>
            <a:ext cx="1530227" cy="15302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23F619-849B-4571-9938-976F0068E5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386302" y="3559193"/>
            <a:ext cx="1530227" cy="1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6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F9EEB-47B6-4C59-BA79-3B0EE8FF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C2CE4E-BAD9-45A8-9190-261A54F0F918}"/>
              </a:ext>
            </a:extLst>
          </p:cNvPr>
          <p:cNvSpPr txBox="1">
            <a:spLocks/>
          </p:cNvSpPr>
          <p:nvPr/>
        </p:nvSpPr>
        <p:spPr>
          <a:xfrm>
            <a:off x="5047635" y="2054224"/>
            <a:ext cx="2949389" cy="137477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589EA5"/>
              </a:buClr>
              <a:buSzPts val="1200"/>
              <a:buFont typeface="Unica One"/>
              <a:buNone/>
              <a:defRPr/>
            </a:pPr>
            <a:r>
              <a:rPr lang="en-ID" sz="4400" b="1" kern="0" cap="none" dirty="0">
                <a:solidFill>
                  <a:srgbClr val="77BE9C"/>
                </a:solidFill>
                <a:latin typeface="Unica One" panose="02000506000000020004" pitchFamily="2" charset="0"/>
                <a:sym typeface="Unica One"/>
              </a:rPr>
              <a:t>conclusion</a:t>
            </a:r>
            <a:endParaRPr lang="en-ID" sz="7200" b="1" kern="0" cap="none" dirty="0">
              <a:solidFill>
                <a:srgbClr val="589EA5"/>
              </a:solidFill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ECF874-28A9-46E2-9CBD-75364DA11525}"/>
              </a:ext>
            </a:extLst>
          </p:cNvPr>
          <p:cNvSpPr txBox="1">
            <a:spLocks/>
          </p:cNvSpPr>
          <p:nvPr/>
        </p:nvSpPr>
        <p:spPr>
          <a:xfrm>
            <a:off x="5167007" y="3085913"/>
            <a:ext cx="2949389" cy="137477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nica One" panose="02000506000000020004" pitchFamily="2" charset="0"/>
              </a:rPr>
              <a:t>Kesimpulan </a:t>
            </a:r>
            <a:r>
              <a:rPr lang="en-US" dirty="0" err="1">
                <a:latin typeface="Unica One" panose="02000506000000020004" pitchFamily="2" charset="0"/>
              </a:rPr>
              <a:t>apache</a:t>
            </a:r>
            <a:r>
              <a:rPr lang="en-US" dirty="0">
                <a:latin typeface="Unica One" panose="02000506000000020004" pitchFamily="2" charset="0"/>
              </a:rPr>
              <a:t> airflow</a:t>
            </a:r>
          </a:p>
          <a:p>
            <a:r>
              <a:rPr lang="en-US" dirty="0">
                <a:latin typeface="Unica One" panose="02000506000000020004" pitchFamily="2" charset="0"/>
              </a:rPr>
              <a:t>Q n A session</a:t>
            </a:r>
          </a:p>
          <a:p>
            <a:r>
              <a:rPr lang="en-US" dirty="0">
                <a:latin typeface="Unica One" panose="02000506000000020004" pitchFamily="2" charset="0"/>
              </a:rPr>
              <a:t>Closing</a:t>
            </a:r>
          </a:p>
        </p:txBody>
      </p:sp>
      <p:pic>
        <p:nvPicPr>
          <p:cNvPr id="9" name="Google Shape;199;p27">
            <a:extLst>
              <a:ext uri="{FF2B5EF4-FFF2-40B4-BE49-F238E27FC236}">
                <a16:creationId xmlns:a16="http://schemas.microsoft.com/office/drawing/2014/main" id="{8BF54EFF-6708-4003-A13D-C18DA80FF3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093" r="-1083"/>
          <a:stretch/>
        </p:blipFill>
        <p:spPr>
          <a:xfrm>
            <a:off x="3767946" y="2531089"/>
            <a:ext cx="1008348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32C515-BF9D-482A-BECA-DC2603C1F277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A343C33-130B-45D4-9000-1848A175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257570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Kesimpulan </a:t>
            </a:r>
            <a:r>
              <a:rPr lang="en-US" sz="2400" dirty="0" err="1">
                <a:latin typeface="Unica One" panose="02000506000000020004" pitchFamily="2" charset="0"/>
              </a:rPr>
              <a:t>apache</a:t>
            </a:r>
            <a:r>
              <a:rPr lang="en-US" sz="2400" dirty="0">
                <a:latin typeface="Unica One" panose="02000506000000020004" pitchFamily="2" charset="0"/>
              </a:rPr>
              <a:t> airflow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Business Intelligence Tools: A Pros and Cons Comparison Chart - SkyPoint CSG">
            <a:extLst>
              <a:ext uri="{FF2B5EF4-FFF2-40B4-BE49-F238E27FC236}">
                <a16:creationId xmlns:a16="http://schemas.microsoft.com/office/drawing/2014/main" id="{73E28DE4-F09D-45F0-BA39-8B971974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52" y="2444035"/>
            <a:ext cx="3765356" cy="25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71;p18">
            <a:extLst>
              <a:ext uri="{FF2B5EF4-FFF2-40B4-BE49-F238E27FC236}">
                <a16:creationId xmlns:a16="http://schemas.microsoft.com/office/drawing/2014/main" id="{7905DA75-5E28-4274-867A-4CB52BB5E4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568" y="1753846"/>
            <a:ext cx="3311862" cy="1104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08914-E465-4A08-9E64-CC438095D2F1}"/>
              </a:ext>
            </a:extLst>
          </p:cNvPr>
          <p:cNvSpPr txBox="1"/>
          <p:nvPr/>
        </p:nvSpPr>
        <p:spPr>
          <a:xfrm>
            <a:off x="764368" y="3548294"/>
            <a:ext cx="4824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Lato" panose="020F0502020204030203" pitchFamily="34" charset="0"/>
              </a:rPr>
              <a:t>Manajemen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dependensi</a:t>
            </a:r>
            <a:r>
              <a:rPr lang="en-US" dirty="0">
                <a:latin typeface="Lato" panose="020F050202020403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</a:rPr>
              <a:t>Support </a:t>
            </a:r>
            <a:r>
              <a:rPr lang="en-US" dirty="0" err="1">
                <a:latin typeface="Lato" panose="020F0502020204030203" pitchFamily="34" charset="0"/>
              </a:rPr>
              <a:t>banyak</a:t>
            </a:r>
            <a:r>
              <a:rPr lang="en-US" dirty="0">
                <a:latin typeface="Lato" panose="020F0502020204030203" pitchFamily="34" charset="0"/>
              </a:rPr>
              <a:t> operator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</a:rPr>
              <a:t>UI </a:t>
            </a:r>
            <a:r>
              <a:rPr lang="en-US" dirty="0" err="1">
                <a:latin typeface="Lato" panose="020F0502020204030203" pitchFamily="34" charset="0"/>
              </a:rPr>
              <a:t>nya</a:t>
            </a:r>
            <a:r>
              <a:rPr lang="en-US" dirty="0">
                <a:latin typeface="Lato" panose="020F0502020204030203" pitchFamily="34" charset="0"/>
              </a:rPr>
              <a:t> simple dan log support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</a:rPr>
              <a:t>Open source &amp; </a:t>
            </a:r>
            <a:r>
              <a:rPr lang="en-US" dirty="0" err="1">
                <a:latin typeface="Lato" panose="020F0502020204030203" pitchFamily="34" charset="0"/>
              </a:rPr>
              <a:t>Komunitas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nya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besar</a:t>
            </a:r>
            <a:r>
              <a:rPr lang="en-US" dirty="0">
                <a:latin typeface="Lato" panose="020F0502020204030203" pitchFamily="34" charset="0"/>
              </a:rPr>
              <a:t> (</a:t>
            </a:r>
            <a:r>
              <a:rPr lang="en-US" dirty="0" err="1">
                <a:latin typeface="Lato" panose="020F0502020204030203" pitchFamily="34" charset="0"/>
              </a:rPr>
              <a:t>Contoh</a:t>
            </a:r>
            <a:r>
              <a:rPr lang="en-US" dirty="0">
                <a:latin typeface="Lato" panose="020F0502020204030203" pitchFamily="34" charset="0"/>
              </a:rPr>
              <a:t>: Slack)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C0977-3BD1-4ADA-84B2-26ACEAF2BB18}"/>
              </a:ext>
            </a:extLst>
          </p:cNvPr>
          <p:cNvSpPr txBox="1"/>
          <p:nvPr/>
        </p:nvSpPr>
        <p:spPr>
          <a:xfrm>
            <a:off x="816329" y="2999054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Lato" panose="020F0502020204030203" pitchFamily="34" charset="0"/>
              </a:rPr>
              <a:t>Kelebihan</a:t>
            </a:r>
            <a:endParaRPr lang="en-ID" sz="2000" b="1" dirty="0"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BE251-53D4-482C-BE6A-E898FE8E5B0D}"/>
              </a:ext>
            </a:extLst>
          </p:cNvPr>
          <p:cNvSpPr txBox="1"/>
          <p:nvPr/>
        </p:nvSpPr>
        <p:spPr>
          <a:xfrm>
            <a:off x="7275212" y="3589895"/>
            <a:ext cx="4603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Lato" panose="020F0502020204030203" pitchFamily="34" charset="0"/>
              </a:rPr>
              <a:t>Pemrosesan</a:t>
            </a:r>
            <a:r>
              <a:rPr lang="en-US" dirty="0">
                <a:latin typeface="Lato" panose="020F0502020204030203" pitchFamily="34" charset="0"/>
              </a:rPr>
              <a:t> Data Yang </a:t>
            </a:r>
            <a:r>
              <a:rPr lang="en-US" dirty="0" err="1">
                <a:latin typeface="Lato" panose="020F0502020204030203" pitchFamily="34" charset="0"/>
              </a:rPr>
              <a:t>Tidak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Intuitif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Untuk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Pengguna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Baru</a:t>
            </a:r>
            <a:endParaRPr lang="en-US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Lato" panose="020F0502020204030203" pitchFamily="34" charset="0"/>
              </a:rPr>
              <a:t>CI /CD Yang </a:t>
            </a:r>
            <a:r>
              <a:rPr lang="fr-FR" dirty="0" err="1">
                <a:latin typeface="Lato" panose="020F0502020204030203" pitchFamily="34" charset="0"/>
              </a:rPr>
              <a:t>Lumayan</a:t>
            </a:r>
            <a:r>
              <a:rPr lang="fr-FR" dirty="0">
                <a:latin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</a:rPr>
              <a:t>Rumit</a:t>
            </a:r>
            <a:endParaRPr lang="fr-FR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Lato" panose="020F0502020204030203" pitchFamily="34" charset="0"/>
              </a:rPr>
              <a:t>Tidak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didukung</a:t>
            </a:r>
            <a:r>
              <a:rPr lang="en-US" dirty="0">
                <a:latin typeface="Lato" panose="020F0502020204030203" pitchFamily="34" charset="0"/>
              </a:rPr>
              <a:t> oleh Windows Native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A95E0-8E69-41A7-ADF7-0F6FF1B801AE}"/>
              </a:ext>
            </a:extLst>
          </p:cNvPr>
          <p:cNvSpPr txBox="1"/>
          <p:nvPr/>
        </p:nvSpPr>
        <p:spPr>
          <a:xfrm>
            <a:off x="7448879" y="2879760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Lato" panose="020F0502020204030203" pitchFamily="34" charset="0"/>
              </a:rPr>
              <a:t>Kekurangan</a:t>
            </a:r>
            <a:endParaRPr lang="en-ID" sz="2000" b="1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7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Qna</a:t>
            </a:r>
            <a:r>
              <a:rPr lang="en-US" sz="2400" dirty="0">
                <a:latin typeface="Unica One" panose="02000506000000020004" pitchFamily="2" charset="0"/>
              </a:rPr>
              <a:t> session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3" name="Picture 2" descr="End of Presentation ANY QUESTIONS? Meme Generator at MemeCreator.org! |  Memes engraçados de gato, Engraçado, Imagens engraçadas">
            <a:extLst>
              <a:ext uri="{FF2B5EF4-FFF2-40B4-BE49-F238E27FC236}">
                <a16:creationId xmlns:a16="http://schemas.microsoft.com/office/drawing/2014/main" id="{25014543-EEEF-46D1-8B72-E272B979B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" b="2750"/>
          <a:stretch/>
        </p:blipFill>
        <p:spPr bwMode="auto">
          <a:xfrm>
            <a:off x="4191000" y="1556792"/>
            <a:ext cx="3810000" cy="3672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057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closing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Thank You Meme - VoBss">
            <a:extLst>
              <a:ext uri="{FF2B5EF4-FFF2-40B4-BE49-F238E27FC236}">
                <a16:creationId xmlns:a16="http://schemas.microsoft.com/office/drawing/2014/main" id="{B1098969-FFC2-48B9-882F-74867092B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r="6056"/>
          <a:stretch/>
        </p:blipFill>
        <p:spPr bwMode="auto">
          <a:xfrm>
            <a:off x="3939386" y="1124744"/>
            <a:ext cx="4313229" cy="2875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3A664-FEBE-4D8D-AC61-E53D6BF568E5}"/>
              </a:ext>
            </a:extLst>
          </p:cNvPr>
          <p:cNvSpPr txBox="1"/>
          <p:nvPr/>
        </p:nvSpPr>
        <p:spPr>
          <a:xfrm>
            <a:off x="3976669" y="3976789"/>
            <a:ext cx="423866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Lato" panose="020F0502020204030203" pitchFamily="34" charset="0"/>
              </a:rPr>
              <a:t>credits</a:t>
            </a:r>
            <a:r>
              <a:rPr lang="en-US" sz="1600" dirty="0">
                <a:latin typeface="Lato" panose="020F0502020204030203" pitchFamily="34" charset="0"/>
              </a:rPr>
              <a:t>:</a:t>
            </a:r>
          </a:p>
          <a:p>
            <a:pPr algn="ctr"/>
            <a:endParaRPr lang="en-US" sz="1600" dirty="0">
              <a:latin typeface="Lato" panose="020F0502020204030203" pitchFamily="34" charset="0"/>
            </a:endParaRP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airflow.apache.org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docker.com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  <a:hlinkClick r:id="rId4"/>
              </a:rPr>
              <a:t>https://apache-airflow-slack.herokuapp.com/</a:t>
            </a:r>
            <a:endParaRPr lang="en-US" sz="1600" dirty="0">
              <a:latin typeface="Lato" panose="020F0502020204030203" pitchFamily="34" charset="0"/>
            </a:endParaRP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github.com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stackshare.io</a:t>
            </a:r>
          </a:p>
        </p:txBody>
      </p:sp>
    </p:spTree>
    <p:extLst>
      <p:ext uri="{BB962C8B-B14F-4D97-AF65-F5344CB8AC3E}">
        <p14:creationId xmlns:p14="http://schemas.microsoft.com/office/powerpoint/2010/main" val="68915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9BFD-510B-49AB-B3E4-D9E8DBA0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663"/>
            <a:ext cx="5256583" cy="981563"/>
          </a:xfrm>
        </p:spPr>
        <p:txBody>
          <a:bodyPr anchor="t">
            <a:normAutofit/>
          </a:bodyPr>
          <a:lstStyle/>
          <a:p>
            <a:pPr algn="ctr"/>
            <a:r>
              <a:rPr lang="en" sz="2800" b="1" dirty="0">
                <a:latin typeface="Unica One" panose="02000506000000020004" pitchFamily="2" charset="0"/>
              </a:rPr>
              <a:t>Konsep arsitektur Data Pipeline</a:t>
            </a:r>
            <a:endParaRPr lang="en-ID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58CF2-45FA-4E80-887E-9010BD3A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1BAB097-8608-45E8-867D-167DFE837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59C8A-AE41-4B0E-AD42-BB12FDC9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EE3848-829F-40EA-BDD2-9E894CF6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1844824"/>
            <a:ext cx="5992319" cy="376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98E81-C297-4DC9-8D18-A3D8B242603A}"/>
              </a:ext>
            </a:extLst>
          </p:cNvPr>
          <p:cNvSpPr txBox="1"/>
          <p:nvPr/>
        </p:nvSpPr>
        <p:spPr>
          <a:xfrm>
            <a:off x="263352" y="2138944"/>
            <a:ext cx="51125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latin typeface="Lato" panose="020F0502020204030203" pitchFamily="34" charset="0"/>
              </a:rPr>
              <a:t>Sistem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lengkap</a:t>
            </a:r>
            <a:r>
              <a:rPr lang="en-ID" sz="1600" dirty="0">
                <a:latin typeface="Lato" panose="020F0502020204030203" pitchFamily="34" charset="0"/>
              </a:rPr>
              <a:t> yang </a:t>
            </a:r>
            <a:r>
              <a:rPr lang="en-ID" sz="1600" dirty="0" err="1">
                <a:latin typeface="Lato" panose="020F0502020204030203" pitchFamily="34" charset="0"/>
              </a:rPr>
              <a:t>dirancang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untuk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menangkap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menata</a:t>
            </a:r>
            <a:r>
              <a:rPr lang="en-ID" sz="1600" dirty="0">
                <a:latin typeface="Lato" panose="020F0502020204030203" pitchFamily="34" charset="0"/>
              </a:rPr>
              <a:t>, dan </a:t>
            </a:r>
            <a:r>
              <a:rPr lang="en-ID" sz="1600" dirty="0" err="1">
                <a:latin typeface="Lato" panose="020F0502020204030203" pitchFamily="34" charset="0"/>
              </a:rPr>
              <a:t>mengirimkan</a:t>
            </a:r>
            <a:r>
              <a:rPr lang="en-ID" sz="1600" dirty="0">
                <a:latin typeface="Lato" panose="020F0502020204030203" pitchFamily="34" charset="0"/>
              </a:rPr>
              <a:t> data yang </a:t>
            </a:r>
            <a:r>
              <a:rPr lang="en-ID" sz="1600" dirty="0" err="1">
                <a:latin typeface="Lato" panose="020F0502020204030203" pitchFamily="34" charset="0"/>
              </a:rPr>
              <a:t>digunakan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untuk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menghasilkan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wawasan</a:t>
            </a:r>
            <a:r>
              <a:rPr lang="en-ID" sz="1600" dirty="0">
                <a:latin typeface="Lato" panose="020F0502020204030203" pitchFamily="34" charset="0"/>
              </a:rPr>
              <a:t> yang </a:t>
            </a:r>
            <a:r>
              <a:rPr lang="en-ID" sz="1600" dirty="0" err="1">
                <a:latin typeface="Lato" panose="020F0502020204030203" pitchFamily="34" charset="0"/>
              </a:rPr>
              <a:t>akurat</a:t>
            </a:r>
            <a:r>
              <a:rPr lang="en-ID" sz="1600" dirty="0">
                <a:latin typeface="Lato" panose="020F0502020204030203" pitchFamily="34" charset="0"/>
              </a:rPr>
              <a:t> dan </a:t>
            </a:r>
            <a:r>
              <a:rPr lang="en-ID" sz="1600" dirty="0" err="1">
                <a:latin typeface="Lato" panose="020F0502020204030203" pitchFamily="34" charset="0"/>
              </a:rPr>
              <a:t>dapat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ditindaklanjuti</a:t>
            </a:r>
            <a:endParaRPr lang="en-ID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16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519361"/>
            <a:ext cx="5890691" cy="464282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Unica One" panose="02000506000000020004" pitchFamily="2" charset="0"/>
              </a:rPr>
              <a:t>Definisi</a:t>
            </a:r>
            <a:r>
              <a:rPr lang="en-US" sz="2400" b="1" dirty="0">
                <a:latin typeface="Unica One" panose="02000506000000020004" pitchFamily="2" charset="0"/>
              </a:rPr>
              <a:t> scheduler dan workflow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7" name="Google Shape;142;p14">
            <a:extLst>
              <a:ext uri="{FF2B5EF4-FFF2-40B4-BE49-F238E27FC236}">
                <a16:creationId xmlns:a16="http://schemas.microsoft.com/office/drawing/2014/main" id="{CA9C1563-BCFE-4F9D-BE27-825D64E47EB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755183" y="2233488"/>
            <a:ext cx="8681633" cy="3541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3;p14">
            <a:extLst>
              <a:ext uri="{FF2B5EF4-FFF2-40B4-BE49-F238E27FC236}">
                <a16:creationId xmlns:a16="http://schemas.microsoft.com/office/drawing/2014/main" id="{333342CE-FFDD-47B0-B417-FFC869819312}"/>
              </a:ext>
            </a:extLst>
          </p:cNvPr>
          <p:cNvSpPr/>
          <p:nvPr/>
        </p:nvSpPr>
        <p:spPr>
          <a:xfrm>
            <a:off x="3300738" y="4378062"/>
            <a:ext cx="1432200" cy="11712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5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6610772" cy="464282"/>
          </a:xfrm>
        </p:spPr>
        <p:txBody>
          <a:bodyPr anchor="t">
            <a:normAutofit fontScale="90000"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</a:t>
            </a:r>
            <a:r>
              <a:rPr lang="en-ID" sz="2400" b="1" dirty="0" err="1">
                <a:latin typeface="Unica One" panose="02000506000000020004" pitchFamily="2" charset="0"/>
              </a:rPr>
              <a:t>beberapa</a:t>
            </a:r>
            <a:r>
              <a:rPr lang="en-ID" sz="2400" b="1" dirty="0">
                <a:latin typeface="Unica One" panose="02000506000000020004" pitchFamily="2" charset="0"/>
              </a:rPr>
              <a:t> scheduler dan workflow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Find-when-cron.daily-cron.monthly-cron.weekly-run-on-Redhat-CentOS-Debian-SuSE-SLES-Linux-cron-logo">
            <a:extLst>
              <a:ext uri="{FF2B5EF4-FFF2-40B4-BE49-F238E27FC236}">
                <a16:creationId xmlns:a16="http://schemas.microsoft.com/office/drawing/2014/main" id="{23C07F4D-91F3-4ED1-841A-EA084519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018685"/>
            <a:ext cx="2158380" cy="71417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-shot-2016-11-19-at-9-18-51-am">
            <a:extLst>
              <a:ext uri="{FF2B5EF4-FFF2-40B4-BE49-F238E27FC236}">
                <a16:creationId xmlns:a16="http://schemas.microsoft.com/office/drawing/2014/main" id="{0436DD42-BC26-45CB-9DFD-D8AE88F4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08" y="2018685"/>
            <a:ext cx="24574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71;p18">
            <a:extLst>
              <a:ext uri="{FF2B5EF4-FFF2-40B4-BE49-F238E27FC236}">
                <a16:creationId xmlns:a16="http://schemas.microsoft.com/office/drawing/2014/main" id="{7EF68C82-0F1E-44C6-A65C-57F2E66439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3102" y="4124941"/>
            <a:ext cx="3311862" cy="1104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0" name="Picture 12" descr="Luigi Logo">
            <a:extLst>
              <a:ext uri="{FF2B5EF4-FFF2-40B4-BE49-F238E27FC236}">
                <a16:creationId xmlns:a16="http://schemas.microsoft.com/office/drawing/2014/main" id="{9D653894-163F-4917-AB60-741B24D8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49" y="3602065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4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1 : crontab / </a:t>
            </a:r>
            <a:r>
              <a:rPr lang="en-ID" sz="2400" b="1" dirty="0" err="1">
                <a:latin typeface="Unica One" panose="02000506000000020004" pitchFamily="2" charset="0"/>
              </a:rPr>
              <a:t>cron</a:t>
            </a:r>
            <a:r>
              <a:rPr lang="en-ID" sz="2400" b="1" dirty="0">
                <a:latin typeface="Unica One" panose="02000506000000020004" pitchFamily="2" charset="0"/>
              </a:rPr>
              <a:t> job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Find-when-cron.daily-cron.monthly-cron.weekly-run-on-Redhat-CentOS-Debian-SuSE-SLES-Linux-cron-logo">
            <a:extLst>
              <a:ext uri="{FF2B5EF4-FFF2-40B4-BE49-F238E27FC236}">
                <a16:creationId xmlns:a16="http://schemas.microsoft.com/office/drawing/2014/main" id="{23C07F4D-91F3-4ED1-841A-EA084519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76" y="1652385"/>
            <a:ext cx="2534032" cy="8384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4F4F9-A46A-489F-84AA-46DC1A09A1DB}"/>
              </a:ext>
            </a:extLst>
          </p:cNvPr>
          <p:cNvSpPr txBox="1"/>
          <p:nvPr/>
        </p:nvSpPr>
        <p:spPr>
          <a:xfrm>
            <a:off x="767408" y="3515782"/>
            <a:ext cx="751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>
                <a:latin typeface="Lato" panose="020F0502020204030203" pitchFamily="34" charset="0"/>
              </a:rPr>
              <a:t>operating system </a:t>
            </a:r>
            <a:r>
              <a:rPr lang="en-ID" sz="1800" dirty="0" err="1">
                <a:latin typeface="Lato" panose="020F0502020204030203" pitchFamily="34" charset="0"/>
              </a:rPr>
              <a:t>berbasis</a:t>
            </a:r>
            <a:r>
              <a:rPr lang="en-ID" sz="1800" dirty="0">
                <a:latin typeface="Lato" panose="020F0502020204030203" pitchFamily="34" charset="0"/>
              </a:rPr>
              <a:t> Unix (Linux, macOS)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 err="1">
                <a:latin typeface="Lato" panose="020F0502020204030203" pitchFamily="34" charset="0"/>
              </a:rPr>
              <a:t>sebagai</a:t>
            </a:r>
            <a:r>
              <a:rPr lang="en-ID" sz="1800" dirty="0">
                <a:latin typeface="Lato" panose="020F0502020204030203" pitchFamily="34" charset="0"/>
              </a:rPr>
              <a:t> scheduler, </a:t>
            </a:r>
            <a:r>
              <a:rPr lang="en-ID" sz="1800" b="1" u="sng" dirty="0" err="1">
                <a:latin typeface="Lato" panose="020F0502020204030203" pitchFamily="34" charset="0"/>
              </a:rPr>
              <a:t>tidak</a:t>
            </a:r>
            <a:r>
              <a:rPr lang="en-ID" sz="1800" b="1" u="sng" dirty="0">
                <a:latin typeface="Lato" panose="020F0502020204030203" pitchFamily="34" charset="0"/>
              </a:rPr>
              <a:t> </a:t>
            </a:r>
            <a:r>
              <a:rPr lang="en-ID" sz="1800" b="1" u="sng" dirty="0" err="1">
                <a:latin typeface="Lato" panose="020F0502020204030203" pitchFamily="34" charset="0"/>
              </a:rPr>
              <a:t>bisa</a:t>
            </a:r>
            <a:r>
              <a:rPr lang="en-ID" sz="1800" b="1" u="sng" dirty="0">
                <a:latin typeface="Lato" panose="020F0502020204030203" pitchFamily="34" charset="0"/>
              </a:rPr>
              <a:t> </a:t>
            </a:r>
            <a:r>
              <a:rPr lang="en-ID" sz="1800" b="1" u="sng" dirty="0" err="1">
                <a:latin typeface="Lato" panose="020F0502020204030203" pitchFamily="34" charset="0"/>
              </a:rPr>
              <a:t>sebagai</a:t>
            </a:r>
            <a:r>
              <a:rPr lang="en-ID" sz="1800" b="1" u="sng" dirty="0">
                <a:latin typeface="Lato" panose="020F0502020204030203" pitchFamily="34" charset="0"/>
              </a:rPr>
              <a:t> workflow manager</a:t>
            </a:r>
            <a:endParaRPr lang="en-ID" sz="1800" dirty="0">
              <a:latin typeface="Lato" panose="020F0502020204030203" pitchFamily="34" charset="0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 err="1">
                <a:latin typeface="Lato" panose="020F0502020204030203" pitchFamily="34" charset="0"/>
              </a:rPr>
              <a:t>Sintaksnya</a:t>
            </a:r>
            <a:r>
              <a:rPr lang="en-ID" sz="1800" dirty="0">
                <a:latin typeface="Lato" panose="020F0502020204030203" pitchFamily="34" charset="0"/>
              </a:rPr>
              <a:t> sangat </a:t>
            </a:r>
            <a:r>
              <a:rPr lang="en-ID" sz="1800" dirty="0" err="1">
                <a:latin typeface="Lato" panose="020F0502020204030203" pitchFamily="34" charset="0"/>
              </a:rPr>
              <a:t>penting</a:t>
            </a:r>
            <a:r>
              <a:rPr lang="en-ID" sz="1800" dirty="0">
                <a:latin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</a:rPr>
              <a:t>karena</a:t>
            </a:r>
            <a:r>
              <a:rPr lang="en-ID" sz="1800" dirty="0">
                <a:latin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</a:rPr>
              <a:t>banyak</a:t>
            </a:r>
            <a:r>
              <a:rPr lang="en-ID" sz="1800" dirty="0">
                <a:latin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</a:rPr>
              <a:t>dipakai</a:t>
            </a:r>
            <a:r>
              <a:rPr lang="en-ID" sz="1800" dirty="0">
                <a:latin typeface="Lato" panose="020F0502020204030203" pitchFamily="34" charset="0"/>
              </a:rPr>
              <a:t> di mana-mana</a:t>
            </a:r>
          </a:p>
        </p:txBody>
      </p:sp>
      <p:pic>
        <p:nvPicPr>
          <p:cNvPr id="13" name="Google Shape;156;p16">
            <a:extLst>
              <a:ext uri="{FF2B5EF4-FFF2-40B4-BE49-F238E27FC236}">
                <a16:creationId xmlns:a16="http://schemas.microsoft.com/office/drawing/2014/main" id="{AF18E0CF-D4FE-424D-A4FF-8860CC373D8B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4594" y="1745615"/>
            <a:ext cx="4226591" cy="8384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B9E5E-EE04-4594-ABD8-2727D9D655E4}"/>
              </a:ext>
            </a:extLst>
          </p:cNvPr>
          <p:cNvSpPr txBox="1"/>
          <p:nvPr/>
        </p:nvSpPr>
        <p:spPr>
          <a:xfrm>
            <a:off x="10316047" y="2692445"/>
            <a:ext cx="1624194" cy="6463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FF0000"/>
                </a:solidFill>
                <a:latin typeface="Unica One" panose="02000506000000020004" pitchFamily="2" charset="0"/>
              </a:rPr>
              <a:t>Contoh</a:t>
            </a:r>
            <a:r>
              <a:rPr lang="en-US" dirty="0">
                <a:solidFill>
                  <a:srgbClr val="FF0000"/>
                </a:solidFill>
                <a:latin typeface="Unica One" panose="02000506000000020004" pitchFamily="2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nica One" panose="02000506000000020004" pitchFamily="2" charset="0"/>
              </a:rPr>
              <a:t>sintaks</a:t>
            </a:r>
            <a:r>
              <a:rPr lang="en-US" dirty="0">
                <a:solidFill>
                  <a:srgbClr val="FF0000"/>
                </a:solidFill>
                <a:latin typeface="Unica One" panose="02000506000000020004" pitchFamily="2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nica One" panose="02000506000000020004" pitchFamily="2" charset="0"/>
              </a:rPr>
              <a:t>cron</a:t>
            </a:r>
            <a:endParaRPr lang="en-ID" dirty="0">
              <a:solidFill>
                <a:srgbClr val="FF0000"/>
              </a:solidFill>
              <a:latin typeface="Unica One" panose="02000506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DABC1-2C70-4BCF-A255-66808E45A9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651"/>
          <a:stretch/>
        </p:blipFill>
        <p:spPr>
          <a:xfrm>
            <a:off x="7892594" y="3350960"/>
            <a:ext cx="4054191" cy="30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4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2 : AZKABAN 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4F4F9-A46A-489F-84AA-46DC1A09A1DB}"/>
              </a:ext>
            </a:extLst>
          </p:cNvPr>
          <p:cNvSpPr txBox="1"/>
          <p:nvPr/>
        </p:nvSpPr>
        <p:spPr>
          <a:xfrm>
            <a:off x="839416" y="3533334"/>
            <a:ext cx="7512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Lato" panose="020F0502020204030203" pitchFamily="34" charset="0"/>
              </a:rPr>
              <a:t>Open sourced by LinkedIn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Lato" panose="020F0502020204030203" pitchFamily="34" charset="0"/>
              </a:rPr>
              <a:t>Configuration-based, </a:t>
            </a:r>
            <a:r>
              <a:rPr lang="en-US" sz="1800" dirty="0" err="1">
                <a:latin typeface="Lato" panose="020F0502020204030203" pitchFamily="34" charset="0"/>
              </a:rPr>
              <a:t>pakai</a:t>
            </a:r>
            <a:r>
              <a:rPr lang="en-US" sz="1800" dirty="0">
                <a:latin typeface="Lato" panose="020F0502020204030203" pitchFamily="34" charset="0"/>
              </a:rPr>
              <a:t> YAML file (</a:t>
            </a:r>
            <a:r>
              <a:rPr lang="en-US" sz="1800" dirty="0" err="1">
                <a:latin typeface="Lato" panose="020F0502020204030203" pitchFamily="34" charset="0"/>
              </a:rPr>
              <a:t>sejenis</a:t>
            </a:r>
            <a:r>
              <a:rPr lang="en-US" sz="1800" dirty="0">
                <a:latin typeface="Lato" panose="020F0502020204030203" pitchFamily="34" charset="0"/>
              </a:rPr>
              <a:t> JSON)</a:t>
            </a:r>
          </a:p>
        </p:txBody>
      </p:sp>
      <p:pic>
        <p:nvPicPr>
          <p:cNvPr id="10" name="Picture 4" descr="screen-shot-2016-11-19-at-9-18-51-am">
            <a:extLst>
              <a:ext uri="{FF2B5EF4-FFF2-40B4-BE49-F238E27FC236}">
                <a16:creationId xmlns:a16="http://schemas.microsoft.com/office/drawing/2014/main" id="{1C97BE84-9360-4EF9-918F-AFE9B9EB9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4" y="1967154"/>
            <a:ext cx="24574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23;p23">
            <a:extLst>
              <a:ext uri="{FF2B5EF4-FFF2-40B4-BE49-F238E27FC236}">
                <a16:creationId xmlns:a16="http://schemas.microsoft.com/office/drawing/2014/main" id="{8F4EE4EE-0EE3-483C-895D-08F1F4D8D4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623" y="3856499"/>
            <a:ext cx="3110285" cy="27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21FEDD39-5CDF-455C-879E-22459186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66964"/>
            <a:ext cx="5162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6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3 : </a:t>
            </a:r>
            <a:r>
              <a:rPr lang="en-ID" sz="2400" b="1" dirty="0" err="1">
                <a:latin typeface="Unica One" panose="02000506000000020004" pitchFamily="2" charset="0"/>
              </a:rPr>
              <a:t>luigi</a:t>
            </a:r>
            <a:endParaRPr lang="en-ID" sz="2400" b="1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3" name="Picture 12" descr="Luigi Logo">
            <a:extLst>
              <a:ext uri="{FF2B5EF4-FFF2-40B4-BE49-F238E27FC236}">
                <a16:creationId xmlns:a16="http://schemas.microsoft.com/office/drawing/2014/main" id="{50CC65B6-84FE-4539-BE59-8F4948881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06517"/>
            <a:ext cx="2952328" cy="15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onitoring Tasks&#10; ">
            <a:extLst>
              <a:ext uri="{FF2B5EF4-FFF2-40B4-BE49-F238E27FC236}">
                <a16:creationId xmlns:a16="http://schemas.microsoft.com/office/drawing/2014/main" id="{39F9224E-6B6F-4ECB-B914-E41647F2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3429000"/>
            <a:ext cx="3720346" cy="27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isualizing Tasks Workflow&#10; ">
            <a:extLst>
              <a:ext uri="{FF2B5EF4-FFF2-40B4-BE49-F238E27FC236}">
                <a16:creationId xmlns:a16="http://schemas.microsoft.com/office/drawing/2014/main" id="{C8301A08-F319-4D83-AE43-3AB74AC6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429000"/>
            <a:ext cx="3013036" cy="27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E4A838-65CB-4C5E-A5F6-EA865FE1E944}"/>
              </a:ext>
            </a:extLst>
          </p:cNvPr>
          <p:cNvSpPr txBox="1"/>
          <p:nvPr/>
        </p:nvSpPr>
        <p:spPr>
          <a:xfrm>
            <a:off x="0" y="3714393"/>
            <a:ext cx="5587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>
                <a:latin typeface="Unica One" panose="02000506000000020004" pitchFamily="2" charset="0"/>
              </a:rPr>
              <a:t>Python tool </a:t>
            </a:r>
            <a:r>
              <a:rPr lang="en-ID" sz="1800" dirty="0" err="1">
                <a:latin typeface="Unica One" panose="02000506000000020004" pitchFamily="2" charset="0"/>
              </a:rPr>
              <a:t>untuk</a:t>
            </a:r>
            <a:r>
              <a:rPr lang="en-ID" sz="1800" dirty="0">
                <a:latin typeface="Unica One" panose="02000506000000020004" pitchFamily="2" charset="0"/>
              </a:rPr>
              <a:t> </a:t>
            </a:r>
            <a:r>
              <a:rPr lang="en-ID" sz="1800" dirty="0" err="1">
                <a:latin typeface="Unica One" panose="02000506000000020004" pitchFamily="2" charset="0"/>
              </a:rPr>
              <a:t>memangatur</a:t>
            </a:r>
            <a:r>
              <a:rPr lang="en-ID" sz="1800" dirty="0">
                <a:latin typeface="Unica One" panose="02000506000000020004" pitchFamily="2" charset="0"/>
              </a:rPr>
              <a:t> task dan workflow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dirty="0">
                <a:latin typeface="Unica One" panose="02000506000000020004" pitchFamily="2" charset="0"/>
              </a:rPr>
              <a:t>OPEN SOURCE, developed and maintain by </a:t>
            </a:r>
            <a:r>
              <a:rPr lang="en-ID" dirty="0" err="1">
                <a:latin typeface="Unica One" panose="02000506000000020004" pitchFamily="2" charset="0"/>
              </a:rPr>
              <a:t>spotify</a:t>
            </a:r>
            <a:endParaRPr lang="en-ID" dirty="0">
              <a:latin typeface="Unica One" panose="02000506000000020004" pitchFamily="2" charset="0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dirty="0">
                <a:latin typeface="Unica One" panose="02000506000000020004" pitchFamily="2" charset="0"/>
              </a:rPr>
              <a:t>https://github.com/spotify/luigi</a:t>
            </a:r>
            <a:endParaRPr lang="en-ID" sz="1800" dirty="0">
              <a:latin typeface="Unica One" panose="02000506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EF896-0314-4D74-8A24-1382C3A43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6352" y="685193"/>
            <a:ext cx="1935648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3333</TotalTime>
  <Words>1229</Words>
  <Application>Microsoft Office PowerPoint</Application>
  <PresentationFormat>Widescreen</PresentationFormat>
  <Paragraphs>264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Athelas</vt:lpstr>
      <vt:lpstr>Calibri</vt:lpstr>
      <vt:lpstr>charter</vt:lpstr>
      <vt:lpstr>Lato</vt:lpstr>
      <vt:lpstr>Lato Light</vt:lpstr>
      <vt:lpstr>Source Sans Pro</vt:lpstr>
      <vt:lpstr>Tw Cen MT</vt:lpstr>
      <vt:lpstr>Unica One</vt:lpstr>
      <vt:lpstr>Circuit</vt:lpstr>
      <vt:lpstr>PowerPoint Presentation</vt:lpstr>
      <vt:lpstr>PowerPoint Presentation</vt:lpstr>
      <vt:lpstr>INTRODUCTION</vt:lpstr>
      <vt:lpstr>Konsep arsitektur Data Pipeline</vt:lpstr>
      <vt:lpstr>Definisi scheduler dan workflow manager</vt:lpstr>
      <vt:lpstr>Contoh beberapa scheduler dan workflow manager</vt:lpstr>
      <vt:lpstr>Contoh 1 : crontab / cron job</vt:lpstr>
      <vt:lpstr>Contoh 2 : AZKABAN SCHEDULER</vt:lpstr>
      <vt:lpstr>Contoh 3 : luigi</vt:lpstr>
      <vt:lpstr>Contoh 4 : airflow</vt:lpstr>
      <vt:lpstr>Comparison antar etl</vt:lpstr>
      <vt:lpstr>PowerPoint Presentation</vt:lpstr>
      <vt:lpstr>features</vt:lpstr>
      <vt:lpstr>Dag (Directed Acyclic Grap)</vt:lpstr>
      <vt:lpstr>Task dan task lifecycle</vt:lpstr>
      <vt:lpstr>Operator</vt:lpstr>
      <vt:lpstr>Web-ui dagS airflow SCHEDULE/TRIGGER</vt:lpstr>
      <vt:lpstr>excecutor</vt:lpstr>
      <vt:lpstr>worker</vt:lpstr>
      <vt:lpstr>Instalasi airflow menggunakan docker</vt:lpstr>
      <vt:lpstr>Instalasi airflow menggunakan docker</vt:lpstr>
      <vt:lpstr>Instalasi airflow menggunakan docker</vt:lpstr>
      <vt:lpstr>Instalasi airflow menggunakan docker</vt:lpstr>
      <vt:lpstr>Membuat data pipeline sederhana</vt:lpstr>
      <vt:lpstr>Membuat data pipeline sederhana</vt:lpstr>
      <vt:lpstr>Membuat data pipeline sederhana</vt:lpstr>
      <vt:lpstr>Membuat data pipeline sederhana</vt:lpstr>
      <vt:lpstr>Membuat data pipeline sederhana</vt:lpstr>
      <vt:lpstr>PowerPoint Presentation</vt:lpstr>
      <vt:lpstr>PowerPoint Presentation</vt:lpstr>
      <vt:lpstr>PowerPoint Presentation</vt:lpstr>
      <vt:lpstr>PowerPoint Presentation</vt:lpstr>
      <vt:lpstr>Kesimpulan apache airflow</vt:lpstr>
      <vt:lpstr>Qna session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apache airflow</dc:title>
  <dc:creator>bayu wiratmo</dc:creator>
  <cp:lastModifiedBy>bayu wiratmo</cp:lastModifiedBy>
  <cp:revision>110</cp:revision>
  <dcterms:created xsi:type="dcterms:W3CDTF">2022-03-07T23:59:39Z</dcterms:created>
  <dcterms:modified xsi:type="dcterms:W3CDTF">2022-03-16T10:21:59Z</dcterms:modified>
</cp:coreProperties>
</file>